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57" r:id="rId3"/>
    <p:sldId id="258" r:id="rId4"/>
    <p:sldId id="259" r:id="rId5"/>
    <p:sldId id="260" r:id="rId6"/>
    <p:sldId id="264" r:id="rId7"/>
    <p:sldId id="267" r:id="rId8"/>
    <p:sldId id="261" r:id="rId9"/>
    <p:sldId id="262"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D8C23E"/>
    <a:srgbClr val="222222"/>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E98841-2D25-014D-ACCE-7F3AE36F70FB}" v="80" dt="2021-03-08T02:42:28.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73099"/>
  </p:normalViewPr>
  <p:slideViewPr>
    <p:cSldViewPr snapToGrid="0">
      <p:cViewPr varScale="1">
        <p:scale>
          <a:sx n="88" d="100"/>
          <a:sy n="88" d="100"/>
        </p:scale>
        <p:origin x="1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id Acosta" userId="bd02e801-e868-45e4-af51-7c6a03b6d837" providerId="ADAL" clId="{C9E98841-2D25-014D-ACCE-7F3AE36F70FB}"/>
    <pc:docChg chg="undo custSel addSld delSld modSld sldOrd">
      <pc:chgData name="Jesid Acosta" userId="bd02e801-e868-45e4-af51-7c6a03b6d837" providerId="ADAL" clId="{C9E98841-2D25-014D-ACCE-7F3AE36F70FB}" dt="2021-03-08T02:42:46.472" v="406" actId="20577"/>
      <pc:docMkLst>
        <pc:docMk/>
      </pc:docMkLst>
      <pc:sldChg chg="delSp delDesignElem">
        <pc:chgData name="Jesid Acosta" userId="bd02e801-e868-45e4-af51-7c6a03b6d837" providerId="ADAL" clId="{C9E98841-2D25-014D-ACCE-7F3AE36F70FB}" dt="2021-03-08T01:37:55.604" v="55"/>
        <pc:sldMkLst>
          <pc:docMk/>
          <pc:sldMk cId="3642869935" sldId="256"/>
        </pc:sldMkLst>
        <pc:spChg chg="del">
          <ac:chgData name="Jesid Acosta" userId="bd02e801-e868-45e4-af51-7c6a03b6d837" providerId="ADAL" clId="{C9E98841-2D25-014D-ACCE-7F3AE36F70FB}" dt="2021-03-08T01:37:55.604" v="55"/>
          <ac:spMkLst>
            <pc:docMk/>
            <pc:sldMk cId="3642869935" sldId="256"/>
            <ac:spMk id="62" creationId="{42A4FC2C-047E-45A5-965D-8E1E3BF09BC6}"/>
          </ac:spMkLst>
        </pc:spChg>
      </pc:sldChg>
      <pc:sldChg chg="delSp delDesignElem">
        <pc:chgData name="Jesid Acosta" userId="bd02e801-e868-45e4-af51-7c6a03b6d837" providerId="ADAL" clId="{C9E98841-2D25-014D-ACCE-7F3AE36F70FB}" dt="2021-03-08T01:37:55.604" v="55"/>
        <pc:sldMkLst>
          <pc:docMk/>
          <pc:sldMk cId="1226458490" sldId="258"/>
        </pc:sldMkLst>
        <pc:spChg chg="del">
          <ac:chgData name="Jesid Acosta" userId="bd02e801-e868-45e4-af51-7c6a03b6d837" providerId="ADAL" clId="{C9E98841-2D25-014D-ACCE-7F3AE36F70FB}" dt="2021-03-08T01:37:55.604" v="55"/>
          <ac:spMkLst>
            <pc:docMk/>
            <pc:sldMk cId="1226458490" sldId="258"/>
            <ac:spMk id="71" creationId="{42A4FC2C-047E-45A5-965D-8E1E3BF09BC6}"/>
          </ac:spMkLst>
        </pc:spChg>
      </pc:sldChg>
      <pc:sldChg chg="delSp delDesignElem">
        <pc:chgData name="Jesid Acosta" userId="bd02e801-e868-45e4-af51-7c6a03b6d837" providerId="ADAL" clId="{C9E98841-2D25-014D-ACCE-7F3AE36F70FB}" dt="2021-03-08T01:37:55.604" v="55"/>
        <pc:sldMkLst>
          <pc:docMk/>
          <pc:sldMk cId="3403231288" sldId="259"/>
        </pc:sldMkLst>
        <pc:spChg chg="del">
          <ac:chgData name="Jesid Acosta" userId="bd02e801-e868-45e4-af51-7c6a03b6d837" providerId="ADAL" clId="{C9E98841-2D25-014D-ACCE-7F3AE36F70FB}" dt="2021-03-08T01:37:55.604" v="55"/>
          <ac:spMkLst>
            <pc:docMk/>
            <pc:sldMk cId="3403231288" sldId="259"/>
            <ac:spMk id="71" creationId="{42A4FC2C-047E-45A5-965D-8E1E3BF09BC6}"/>
          </ac:spMkLst>
        </pc:spChg>
      </pc:sldChg>
      <pc:sldChg chg="delSp delDesignElem modNotesTx">
        <pc:chgData name="Jesid Acosta" userId="bd02e801-e868-45e4-af51-7c6a03b6d837" providerId="ADAL" clId="{C9E98841-2D25-014D-ACCE-7F3AE36F70FB}" dt="2021-03-08T02:42:46.472" v="406" actId="20577"/>
        <pc:sldMkLst>
          <pc:docMk/>
          <pc:sldMk cId="150435983" sldId="260"/>
        </pc:sldMkLst>
        <pc:spChg chg="del">
          <ac:chgData name="Jesid Acosta" userId="bd02e801-e868-45e4-af51-7c6a03b6d837" providerId="ADAL" clId="{C9E98841-2D25-014D-ACCE-7F3AE36F70FB}" dt="2021-03-08T01:37:55.604" v="55"/>
          <ac:spMkLst>
            <pc:docMk/>
            <pc:sldMk cId="150435983" sldId="260"/>
            <ac:spMk id="71" creationId="{42A4FC2C-047E-45A5-965D-8E1E3BF09BC6}"/>
          </ac:spMkLst>
        </pc:spChg>
      </pc:sldChg>
      <pc:sldChg chg="delSp delDesignElem">
        <pc:chgData name="Jesid Acosta" userId="bd02e801-e868-45e4-af51-7c6a03b6d837" providerId="ADAL" clId="{C9E98841-2D25-014D-ACCE-7F3AE36F70FB}" dt="2021-03-08T01:37:55.604" v="55"/>
        <pc:sldMkLst>
          <pc:docMk/>
          <pc:sldMk cId="1443930595" sldId="261"/>
        </pc:sldMkLst>
        <pc:spChg chg="del">
          <ac:chgData name="Jesid Acosta" userId="bd02e801-e868-45e4-af51-7c6a03b6d837" providerId="ADAL" clId="{C9E98841-2D25-014D-ACCE-7F3AE36F70FB}" dt="2021-03-08T01:37:55.604" v="55"/>
          <ac:spMkLst>
            <pc:docMk/>
            <pc:sldMk cId="1443930595" sldId="261"/>
            <ac:spMk id="71" creationId="{42A4FC2C-047E-45A5-965D-8E1E3BF09BC6}"/>
          </ac:spMkLst>
        </pc:spChg>
      </pc:sldChg>
      <pc:sldChg chg="delSp delDesignElem">
        <pc:chgData name="Jesid Acosta" userId="bd02e801-e868-45e4-af51-7c6a03b6d837" providerId="ADAL" clId="{C9E98841-2D25-014D-ACCE-7F3AE36F70FB}" dt="2021-03-08T01:37:55.604" v="55"/>
        <pc:sldMkLst>
          <pc:docMk/>
          <pc:sldMk cId="2437071500" sldId="262"/>
        </pc:sldMkLst>
        <pc:spChg chg="del">
          <ac:chgData name="Jesid Acosta" userId="bd02e801-e868-45e4-af51-7c6a03b6d837" providerId="ADAL" clId="{C9E98841-2D25-014D-ACCE-7F3AE36F70FB}" dt="2021-03-08T01:37:55.604" v="55"/>
          <ac:spMkLst>
            <pc:docMk/>
            <pc:sldMk cId="2437071500" sldId="262"/>
            <ac:spMk id="71" creationId="{42A4FC2C-047E-45A5-965D-8E1E3BF09BC6}"/>
          </ac:spMkLst>
        </pc:spChg>
      </pc:sldChg>
      <pc:sldChg chg="delSp modSp mod delDesignElem">
        <pc:chgData name="Jesid Acosta" userId="bd02e801-e868-45e4-af51-7c6a03b6d837" providerId="ADAL" clId="{C9E98841-2D25-014D-ACCE-7F3AE36F70FB}" dt="2021-03-08T01:39:44.677" v="61" actId="20577"/>
        <pc:sldMkLst>
          <pc:docMk/>
          <pc:sldMk cId="448302712" sldId="263"/>
        </pc:sldMkLst>
        <pc:spChg chg="del">
          <ac:chgData name="Jesid Acosta" userId="bd02e801-e868-45e4-af51-7c6a03b6d837" providerId="ADAL" clId="{C9E98841-2D25-014D-ACCE-7F3AE36F70FB}" dt="2021-03-08T01:37:55.604" v="55"/>
          <ac:spMkLst>
            <pc:docMk/>
            <pc:sldMk cId="448302712" sldId="263"/>
            <ac:spMk id="71" creationId="{42A4FC2C-047E-45A5-965D-8E1E3BF09BC6}"/>
          </ac:spMkLst>
        </pc:spChg>
        <pc:graphicFrameChg chg="modGraphic">
          <ac:chgData name="Jesid Acosta" userId="bd02e801-e868-45e4-af51-7c6a03b6d837" providerId="ADAL" clId="{C9E98841-2D25-014D-ACCE-7F3AE36F70FB}" dt="2021-03-08T01:39:44.677" v="61" actId="20577"/>
          <ac:graphicFrameMkLst>
            <pc:docMk/>
            <pc:sldMk cId="448302712" sldId="263"/>
            <ac:graphicFrameMk id="4" creationId="{8F4D2E0B-91FA-4C7E-8A5F-089627C55F60}"/>
          </ac:graphicFrameMkLst>
        </pc:graphicFrameChg>
      </pc:sldChg>
      <pc:sldChg chg="delSp modSp mod ord setBg delDesignElem">
        <pc:chgData name="Jesid Acosta" userId="bd02e801-e868-45e4-af51-7c6a03b6d837" providerId="ADAL" clId="{C9E98841-2D25-014D-ACCE-7F3AE36F70FB}" dt="2021-03-08T02:40:59.412" v="403"/>
        <pc:sldMkLst>
          <pc:docMk/>
          <pc:sldMk cId="4006577081" sldId="264"/>
        </pc:sldMkLst>
        <pc:spChg chg="mod">
          <ac:chgData name="Jesid Acosta" userId="bd02e801-e868-45e4-af51-7c6a03b6d837" providerId="ADAL" clId="{C9E98841-2D25-014D-ACCE-7F3AE36F70FB}" dt="2021-03-08T01:56:05.525" v="134" actId="207"/>
          <ac:spMkLst>
            <pc:docMk/>
            <pc:sldMk cId="4006577081" sldId="264"/>
            <ac:spMk id="7" creationId="{E0720634-BE8D-41BE-8E6D-C44DF6E58F4E}"/>
          </ac:spMkLst>
        </pc:spChg>
        <pc:spChg chg="del">
          <ac:chgData name="Jesid Acosta" userId="bd02e801-e868-45e4-af51-7c6a03b6d837" providerId="ADAL" clId="{C9E98841-2D25-014D-ACCE-7F3AE36F70FB}" dt="2021-03-08T01:37:55.604" v="55"/>
          <ac:spMkLst>
            <pc:docMk/>
            <pc:sldMk cId="4006577081" sldId="264"/>
            <ac:spMk id="71" creationId="{42A4FC2C-047E-45A5-965D-8E1E3BF09BC6}"/>
          </ac:spMkLst>
        </pc:spChg>
        <pc:graphicFrameChg chg="mod modGraphic">
          <ac:chgData name="Jesid Acosta" userId="bd02e801-e868-45e4-af51-7c6a03b6d837" providerId="ADAL" clId="{C9E98841-2D25-014D-ACCE-7F3AE36F70FB}" dt="2021-03-08T02:40:59.412" v="403"/>
          <ac:graphicFrameMkLst>
            <pc:docMk/>
            <pc:sldMk cId="4006577081" sldId="264"/>
            <ac:graphicFrameMk id="4" creationId="{8F4D2E0B-91FA-4C7E-8A5F-089627C55F60}"/>
          </ac:graphicFrameMkLst>
        </pc:graphicFrameChg>
        <pc:picChg chg="del mod">
          <ac:chgData name="Jesid Acosta" userId="bd02e801-e868-45e4-af51-7c6a03b6d837" providerId="ADAL" clId="{C9E98841-2D25-014D-ACCE-7F3AE36F70FB}" dt="2021-03-08T01:45:26.167" v="70" actId="478"/>
          <ac:picMkLst>
            <pc:docMk/>
            <pc:sldMk cId="4006577081" sldId="264"/>
            <ac:picMk id="1026" creationId="{2C51F6FE-377C-41AD-A6F7-62FCCFE9084E}"/>
          </ac:picMkLst>
        </pc:picChg>
      </pc:sldChg>
      <pc:sldChg chg="delSp ord delDesignElem">
        <pc:chgData name="Jesid Acosta" userId="bd02e801-e868-45e4-af51-7c6a03b6d837" providerId="ADAL" clId="{C9E98841-2D25-014D-ACCE-7F3AE36F70FB}" dt="2021-03-08T02:39:11.750" v="324" actId="20578"/>
        <pc:sldMkLst>
          <pc:docMk/>
          <pc:sldMk cId="559880701" sldId="265"/>
        </pc:sldMkLst>
        <pc:spChg chg="del">
          <ac:chgData name="Jesid Acosta" userId="bd02e801-e868-45e4-af51-7c6a03b6d837" providerId="ADAL" clId="{C9E98841-2D25-014D-ACCE-7F3AE36F70FB}" dt="2021-03-08T01:37:55.604" v="55"/>
          <ac:spMkLst>
            <pc:docMk/>
            <pc:sldMk cId="559880701" sldId="265"/>
            <ac:spMk id="71" creationId="{42A4FC2C-047E-45A5-965D-8E1E3BF09BC6}"/>
          </ac:spMkLst>
        </pc:spChg>
      </pc:sldChg>
      <pc:sldChg chg="delSp modSp del ord delDesignElem">
        <pc:chgData name="Jesid Acosta" userId="bd02e801-e868-45e4-af51-7c6a03b6d837" providerId="ADAL" clId="{C9E98841-2D25-014D-ACCE-7F3AE36F70FB}" dt="2021-03-08T02:39:34.502" v="326" actId="2696"/>
        <pc:sldMkLst>
          <pc:docMk/>
          <pc:sldMk cId="189825947" sldId="266"/>
        </pc:sldMkLst>
        <pc:spChg chg="del">
          <ac:chgData name="Jesid Acosta" userId="bd02e801-e868-45e4-af51-7c6a03b6d837" providerId="ADAL" clId="{C9E98841-2D25-014D-ACCE-7F3AE36F70FB}" dt="2021-03-08T01:37:55.604" v="55"/>
          <ac:spMkLst>
            <pc:docMk/>
            <pc:sldMk cId="189825947" sldId="266"/>
            <ac:spMk id="71" creationId="{42A4FC2C-047E-45A5-965D-8E1E3BF09BC6}"/>
          </ac:spMkLst>
        </pc:spChg>
        <pc:picChg chg="mod">
          <ac:chgData name="Jesid Acosta" userId="bd02e801-e868-45e4-af51-7c6a03b6d837" providerId="ADAL" clId="{C9E98841-2D25-014D-ACCE-7F3AE36F70FB}" dt="2021-03-08T01:45:48.120" v="74" actId="1076"/>
          <ac:picMkLst>
            <pc:docMk/>
            <pc:sldMk cId="189825947" sldId="266"/>
            <ac:picMk id="1026" creationId="{2C51F6FE-377C-41AD-A6F7-62FCCFE9084E}"/>
          </ac:picMkLst>
        </pc:picChg>
      </pc:sldChg>
      <pc:sldChg chg="new del">
        <pc:chgData name="Jesid Acosta" userId="bd02e801-e868-45e4-af51-7c6a03b6d837" providerId="ADAL" clId="{C9E98841-2D25-014D-ACCE-7F3AE36F70FB}" dt="2021-03-08T01:41:21.496" v="63" actId="680"/>
        <pc:sldMkLst>
          <pc:docMk/>
          <pc:sldMk cId="1105301688" sldId="267"/>
        </pc:sldMkLst>
      </pc:sldChg>
      <pc:sldChg chg="modSp add mod">
        <pc:chgData name="Jesid Acosta" userId="bd02e801-e868-45e4-af51-7c6a03b6d837" providerId="ADAL" clId="{C9E98841-2D25-014D-ACCE-7F3AE36F70FB}" dt="2021-03-08T02:39:38.733" v="327" actId="6549"/>
        <pc:sldMkLst>
          <pc:docMk/>
          <pc:sldMk cId="2820411639" sldId="267"/>
        </pc:sldMkLst>
        <pc:graphicFrameChg chg="modGraphic">
          <ac:chgData name="Jesid Acosta" userId="bd02e801-e868-45e4-af51-7c6a03b6d837" providerId="ADAL" clId="{C9E98841-2D25-014D-ACCE-7F3AE36F70FB}" dt="2021-03-08T02:39:38.733" v="327" actId="6549"/>
          <ac:graphicFrameMkLst>
            <pc:docMk/>
            <pc:sldMk cId="2820411639" sldId="267"/>
            <ac:graphicFrameMk id="4" creationId="{8F4D2E0B-91FA-4C7E-8A5F-089627C55F6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7DD80-0DBB-9446-848B-258FCFE9B298}" type="datetimeFigureOut">
              <a:rPr lang="en-US" smtClean="0"/>
              <a:t>3/7/21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FC440-97BE-7A43-9702-4677C7640404}" type="slidenum">
              <a:rPr lang="en-US" smtClean="0"/>
              <a:t>‹#›</a:t>
            </a:fld>
            <a:endParaRPr lang="en-US"/>
          </a:p>
        </p:txBody>
      </p:sp>
    </p:spTree>
    <p:extLst>
      <p:ext uri="{BB962C8B-B14F-4D97-AF65-F5344CB8AC3E}">
        <p14:creationId xmlns:p14="http://schemas.microsoft.com/office/powerpoint/2010/main" val="216451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Definition Homicide (FBI): </a:t>
            </a:r>
            <a:r>
              <a:rPr lang="en-US" sz="1200" kern="1200" dirty="0">
                <a:solidFill>
                  <a:schemeClr val="tx1"/>
                </a:solidFill>
                <a:effectLst/>
                <a:latin typeface="+mn-lt"/>
                <a:ea typeface="+mn-ea"/>
                <a:cs typeface="+mn-cs"/>
              </a:rPr>
              <a:t> “willful (nonnegligent) killing of one human being.” </a:t>
            </a:r>
          </a:p>
          <a:p>
            <a:pPr rtl="0" fontAlgn="ctr"/>
            <a:r>
              <a:rPr lang="en-US" sz="1200" kern="1200" dirty="0">
                <a:solidFill>
                  <a:schemeClr val="tx1"/>
                </a:solidFill>
                <a:effectLst/>
                <a:latin typeface="+mn-lt"/>
                <a:ea typeface="+mn-ea"/>
                <a:cs typeface="+mn-cs"/>
              </a:rPr>
              <a:t>All  require the intention to kill, but they differ in terms of the degree of premeditation: </a:t>
            </a:r>
          </a:p>
          <a:p>
            <a:pPr lvl="1" rtl="0" fontAlgn="ctr"/>
            <a:r>
              <a:rPr lang="en-US" sz="1200" b="0" i="0" kern="1200" dirty="0">
                <a:solidFill>
                  <a:schemeClr val="tx1"/>
                </a:solidFill>
                <a:effectLst/>
                <a:latin typeface="+mn-lt"/>
                <a:ea typeface="+mn-ea"/>
                <a:cs typeface="+mn-cs"/>
              </a:rPr>
              <a:t>First Degree: a homicide that is both intentional and premeditated </a:t>
            </a:r>
          </a:p>
          <a:p>
            <a:pPr lvl="1" rtl="0" fontAlgn="ctr"/>
            <a:r>
              <a:rPr lang="en-US" sz="1200" b="0" i="0" kern="1200" dirty="0">
                <a:solidFill>
                  <a:schemeClr val="tx1"/>
                </a:solidFill>
                <a:effectLst/>
                <a:latin typeface="+mn-lt"/>
                <a:ea typeface="+mn-ea"/>
                <a:cs typeface="+mn-cs"/>
              </a:rPr>
              <a:t>Second Degree: the killing is intentional but lacks premeditation, because a person is provoked under circumstances likely to provoke any reasonable person and kills in the “heat of passion,” </a:t>
            </a:r>
          </a:p>
          <a:p>
            <a:pPr lvl="1" rtl="0" fontAlgn="ctr"/>
            <a:r>
              <a:rPr lang="en-US" sz="1200" b="0" i="0" kern="1200" dirty="0">
                <a:solidFill>
                  <a:schemeClr val="tx1"/>
                </a:solidFill>
                <a:effectLst/>
                <a:latin typeface="+mn-lt"/>
                <a:ea typeface="+mn-ea"/>
                <a:cs typeface="+mn-cs"/>
              </a:rPr>
              <a:t>Voluntary Manslaughter: depending on the degree of the mitigating circumstances</a:t>
            </a:r>
          </a:p>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5</a:t>
            </a:fld>
            <a:endParaRPr lang="en-US"/>
          </a:p>
        </p:txBody>
      </p:sp>
    </p:spTree>
    <p:extLst>
      <p:ext uri="{BB962C8B-B14F-4D97-AF65-F5344CB8AC3E}">
        <p14:creationId xmlns:p14="http://schemas.microsoft.com/office/powerpoint/2010/main" val="363098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6A9D-DB58-0B4C-A650-00EDBC308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F7CBF3-7A1A-ED4E-9129-9B18134AE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59DFD-70DA-B44E-A1E2-E216CC97EA70}"/>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5" name="Footer Placeholder 4">
            <a:extLst>
              <a:ext uri="{FF2B5EF4-FFF2-40B4-BE49-F238E27FC236}">
                <a16:creationId xmlns:a16="http://schemas.microsoft.com/office/drawing/2014/main" id="{C5112186-EAF9-7D42-A32D-D4B49EEBF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E77C3-9A98-FB4D-8814-7911E5376179}"/>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389461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172B-EFF8-5F42-A02D-B78D46815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CC644-0F58-7A41-99F1-EC8DAB9DC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A537C-AA5A-7C41-B8D6-A005C4BC2E84}"/>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5" name="Footer Placeholder 4">
            <a:extLst>
              <a:ext uri="{FF2B5EF4-FFF2-40B4-BE49-F238E27FC236}">
                <a16:creationId xmlns:a16="http://schemas.microsoft.com/office/drawing/2014/main" id="{E906FA68-F158-C54B-8770-482D4BF61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3E014-A32A-7048-ACF7-B10CCCD60B27}"/>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2779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A32F7-8495-B843-8709-603D0FF76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8C16BD-8639-DB4F-9610-82420B6FA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063EA-8F39-4141-8BC2-20E6B0CC027C}"/>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5" name="Footer Placeholder 4">
            <a:extLst>
              <a:ext uri="{FF2B5EF4-FFF2-40B4-BE49-F238E27FC236}">
                <a16:creationId xmlns:a16="http://schemas.microsoft.com/office/drawing/2014/main" id="{AED56B03-1149-3E47-BA17-CE0E609BD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B45D-8194-6E41-B2E8-4B1014E4A0CE}"/>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77827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BF79-7DCC-0B4C-990F-956256517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C4BA5-5110-3445-981D-5D9E8CE7F0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3DEB-3FEE-BB40-BC17-E0F2ADA102E0}"/>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5" name="Footer Placeholder 4">
            <a:extLst>
              <a:ext uri="{FF2B5EF4-FFF2-40B4-BE49-F238E27FC236}">
                <a16:creationId xmlns:a16="http://schemas.microsoft.com/office/drawing/2014/main" id="{F38137A9-2050-8D4D-BE1E-7303BFE79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2F310-A6EE-8D41-9582-6310537672A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19063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30F-F29E-0446-A2A0-0D5403EEE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6E29C-D6CE-1448-8E17-6B02558F7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82C61-6482-FD4D-B110-213DE1612E54}"/>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5" name="Footer Placeholder 4">
            <a:extLst>
              <a:ext uri="{FF2B5EF4-FFF2-40B4-BE49-F238E27FC236}">
                <a16:creationId xmlns:a16="http://schemas.microsoft.com/office/drawing/2014/main" id="{8EF01046-F5B0-4B49-9045-F45F2BD8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28DD4-B7D5-3448-8046-ED021763B02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63544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C7B0-19DC-4143-A0A2-19F3C1E55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4DBD0-3488-7B45-A290-BB92C86E0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690B0-C00B-904B-9B93-44853DD38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63EDF-7C58-044D-9EAE-C880456CA071}"/>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6" name="Footer Placeholder 5">
            <a:extLst>
              <a:ext uri="{FF2B5EF4-FFF2-40B4-BE49-F238E27FC236}">
                <a16:creationId xmlns:a16="http://schemas.microsoft.com/office/drawing/2014/main" id="{311B8AA9-2243-1E40-907A-BC80F011A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E317D-9DE3-9647-A96E-BF28C6BA1FF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97019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8088-D4D0-5D4C-8FEB-A4F06827B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481ACF-687D-084D-82B4-A6148DBED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DD1BB-C68E-CD4A-8C9C-1C7506A048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C63E51-4AF0-6D4A-BDAF-4E326320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CEE91-31FE-944B-AD4E-0BCBF3E46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A7927A-F3BE-5242-BA6E-81455295E02F}"/>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8" name="Footer Placeholder 7">
            <a:extLst>
              <a:ext uri="{FF2B5EF4-FFF2-40B4-BE49-F238E27FC236}">
                <a16:creationId xmlns:a16="http://schemas.microsoft.com/office/drawing/2014/main" id="{4C929843-C5A5-AC43-A2CA-8F357ADF0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9211A-2F74-4245-BCB5-E8C01FF23532}"/>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2464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38EF-2A14-0747-B065-952BC2F20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44C2-46F7-0244-9068-041219B3A90C}"/>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4" name="Footer Placeholder 3">
            <a:extLst>
              <a:ext uri="{FF2B5EF4-FFF2-40B4-BE49-F238E27FC236}">
                <a16:creationId xmlns:a16="http://schemas.microsoft.com/office/drawing/2014/main" id="{209A0B27-8CB3-7849-9AA9-8E0F35D246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0C511-A6FF-0F40-A0E1-15BB50446395}"/>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30216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D7CC0-4BC5-2B43-836C-69D62ABDFB35}"/>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3" name="Footer Placeholder 2">
            <a:extLst>
              <a:ext uri="{FF2B5EF4-FFF2-40B4-BE49-F238E27FC236}">
                <a16:creationId xmlns:a16="http://schemas.microsoft.com/office/drawing/2014/main" id="{F536D62C-0400-0847-834D-A7FD93858B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B8E71F-52F7-A745-A022-252AACDCB75F}"/>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125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755D-7574-4F45-B7C9-4B9551F7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0E429-80AA-DB4A-BB5E-5B85E0AB5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F6C92-56D6-EC43-AD6C-EA53F515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B3B6-FE53-D54F-B119-579765BE21C6}"/>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6" name="Footer Placeholder 5">
            <a:extLst>
              <a:ext uri="{FF2B5EF4-FFF2-40B4-BE49-F238E27FC236}">
                <a16:creationId xmlns:a16="http://schemas.microsoft.com/office/drawing/2014/main" id="{FFEC1670-B911-8E49-9972-F1570388B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35440-EED8-BC4B-993D-EDAA8918B97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65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CE57-5560-7F4F-983A-D2295FC1B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1C8-4F07-4F4A-A1CF-69243CED0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BF12D6-9A8A-334D-92D5-716A3E69E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B825AA-7B3D-B04B-9AB1-209CFFCF15F4}"/>
              </a:ext>
            </a:extLst>
          </p:cNvPr>
          <p:cNvSpPr>
            <a:spLocks noGrp="1"/>
          </p:cNvSpPr>
          <p:nvPr>
            <p:ph type="dt" sz="half" idx="10"/>
          </p:nvPr>
        </p:nvSpPr>
        <p:spPr/>
        <p:txBody>
          <a:bodyPr/>
          <a:lstStyle/>
          <a:p>
            <a:fld id="{B584E8DE-2D2E-429B-9B48-B77D08C73E2F}" type="datetimeFigureOut">
              <a:rPr lang="en-US" smtClean="0"/>
              <a:t>3/7/21</a:t>
            </a:fld>
            <a:endParaRPr lang="en-US"/>
          </a:p>
        </p:txBody>
      </p:sp>
      <p:sp>
        <p:nvSpPr>
          <p:cNvPr id="6" name="Footer Placeholder 5">
            <a:extLst>
              <a:ext uri="{FF2B5EF4-FFF2-40B4-BE49-F238E27FC236}">
                <a16:creationId xmlns:a16="http://schemas.microsoft.com/office/drawing/2014/main" id="{249A77FC-8DA4-1941-A0CE-B59409952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409BC-A73B-D84C-B950-E2898EA8F9C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93395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42594-7BCD-7345-96EE-74C0B5E9A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B1500-8039-4D4E-BBFD-900A3698D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8704A-BECF-6D4E-8BF5-47C665382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4E8DE-2D2E-429B-9B48-B77D08C73E2F}" type="datetimeFigureOut">
              <a:rPr lang="en-US" smtClean="0"/>
              <a:t>3/7/21</a:t>
            </a:fld>
            <a:endParaRPr lang="en-US"/>
          </a:p>
        </p:txBody>
      </p:sp>
      <p:sp>
        <p:nvSpPr>
          <p:cNvPr id="5" name="Footer Placeholder 4">
            <a:extLst>
              <a:ext uri="{FF2B5EF4-FFF2-40B4-BE49-F238E27FC236}">
                <a16:creationId xmlns:a16="http://schemas.microsoft.com/office/drawing/2014/main" id="{2716059D-B485-6744-B65E-741ED0581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3CC0A-4223-1F4C-8052-DCC5A8987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748B3-FF5F-4265-84E9-706FBAA8C38B}" type="slidenum">
              <a:rPr lang="en-US" smtClean="0"/>
              <a:t>‹#›</a:t>
            </a:fld>
            <a:endParaRPr lang="en-US"/>
          </a:p>
        </p:txBody>
      </p:sp>
    </p:spTree>
    <p:extLst>
      <p:ext uri="{BB962C8B-B14F-4D97-AF65-F5344CB8AC3E}">
        <p14:creationId xmlns:p14="http://schemas.microsoft.com/office/powerpoint/2010/main" val="3783021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png"/><Relationship Id="rId4" Type="http://schemas.microsoft.com/office/2007/relationships/hdphoto" Target="../media/hdphoto4.wdp"/><Relationship Id="rId9"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1F1B6173-0D53-4DF6-AD6C-70928C7E80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85257"/>
            <a:ext cx="12192000" cy="8126984"/>
          </a:xfrm>
          <a:prstGeom prst="rect">
            <a:avLst/>
          </a:prstGeom>
        </p:spPr>
      </p:pic>
      <p:pic>
        <p:nvPicPr>
          <p:cNvPr id="8" name="Picture 7">
            <a:extLst>
              <a:ext uri="{FF2B5EF4-FFF2-40B4-BE49-F238E27FC236}">
                <a16:creationId xmlns:a16="http://schemas.microsoft.com/office/drawing/2014/main" id="{163C8AF3-921E-4733-B45D-6C5564BB09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15" r="1203"/>
          <a:stretch/>
        </p:blipFill>
        <p:spPr>
          <a:xfrm>
            <a:off x="0" y="481462"/>
            <a:ext cx="12192000" cy="947752"/>
          </a:xfrm>
          <a:prstGeom prst="rect">
            <a:avLst/>
          </a:prstGeom>
        </p:spPr>
      </p:pic>
      <p:sp>
        <p:nvSpPr>
          <p:cNvPr id="9" name="TextBox 8">
            <a:extLst>
              <a:ext uri="{FF2B5EF4-FFF2-40B4-BE49-F238E27FC236}">
                <a16:creationId xmlns:a16="http://schemas.microsoft.com/office/drawing/2014/main" id="{C8AA6745-336A-4670-9DAB-D4D3EAC9E0FA}"/>
              </a:ext>
            </a:extLst>
          </p:cNvPr>
          <p:cNvSpPr txBox="1"/>
          <p:nvPr/>
        </p:nvSpPr>
        <p:spPr>
          <a:xfrm>
            <a:off x="2959354" y="662879"/>
            <a:ext cx="7049174" cy="646331"/>
          </a:xfrm>
          <a:prstGeom prst="rect">
            <a:avLst/>
          </a:prstGeom>
          <a:noFill/>
        </p:spPr>
        <p:txBody>
          <a:bodyPr wrap="none" rtlCol="0">
            <a:spAutoFit/>
          </a:bodyPr>
          <a:lstStyle/>
          <a:p>
            <a:r>
              <a:rPr lang="en-US" sz="3600" b="1" dirty="0"/>
              <a:t>Homicide Rates in the United States</a:t>
            </a:r>
          </a:p>
        </p:txBody>
      </p:sp>
      <p:sp>
        <p:nvSpPr>
          <p:cNvPr id="35" name="TextBox 34">
            <a:extLst>
              <a:ext uri="{FF2B5EF4-FFF2-40B4-BE49-F238E27FC236}">
                <a16:creationId xmlns:a16="http://schemas.microsoft.com/office/drawing/2014/main" id="{B1CF678B-2B61-4EBF-81D3-CB2CEE926F38}"/>
              </a:ext>
            </a:extLst>
          </p:cNvPr>
          <p:cNvSpPr txBox="1"/>
          <p:nvPr/>
        </p:nvSpPr>
        <p:spPr>
          <a:xfrm>
            <a:off x="8601075" y="4868433"/>
            <a:ext cx="2083519" cy="1508105"/>
          </a:xfrm>
          <a:prstGeom prst="rect">
            <a:avLst/>
          </a:prstGeom>
          <a:solidFill>
            <a:srgbClr val="3B3838">
              <a:alpha val="36863"/>
            </a:srgbClr>
          </a:solidFill>
        </p:spPr>
        <p:txBody>
          <a:bodyPr wrap="none" rtlCol="0">
            <a:spAutoFit/>
          </a:bodyPr>
          <a:lstStyle/>
          <a:p>
            <a:r>
              <a:rPr lang="en-US" sz="2000" b="1" u="sng" dirty="0">
                <a:solidFill>
                  <a:srgbClr val="D8C23E"/>
                </a:solidFill>
              </a:rPr>
              <a:t>Presented By:</a:t>
            </a:r>
          </a:p>
          <a:p>
            <a:endParaRPr lang="en-US" b="1" dirty="0">
              <a:solidFill>
                <a:srgbClr val="D8C23E"/>
              </a:solidFill>
            </a:endParaRPr>
          </a:p>
          <a:p>
            <a:r>
              <a:rPr lang="en-US" b="1" dirty="0" err="1">
                <a:solidFill>
                  <a:srgbClr val="D8C23E"/>
                </a:solidFill>
              </a:rPr>
              <a:t>Jesid</a:t>
            </a:r>
            <a:r>
              <a:rPr lang="en-US" b="1" dirty="0">
                <a:solidFill>
                  <a:srgbClr val="D8C23E"/>
                </a:solidFill>
              </a:rPr>
              <a:t> Acosta</a:t>
            </a:r>
          </a:p>
          <a:p>
            <a:r>
              <a:rPr lang="en-US" b="1" dirty="0">
                <a:solidFill>
                  <a:srgbClr val="D8C23E"/>
                </a:solidFill>
              </a:rPr>
              <a:t>Hammad  Muniem</a:t>
            </a:r>
          </a:p>
          <a:p>
            <a:r>
              <a:rPr lang="en-US" b="1" dirty="0" err="1">
                <a:solidFill>
                  <a:srgbClr val="D8C23E"/>
                </a:solidFill>
              </a:rPr>
              <a:t>Kavin</a:t>
            </a:r>
            <a:r>
              <a:rPr lang="en-US" b="1" dirty="0">
                <a:solidFill>
                  <a:srgbClr val="D8C23E"/>
                </a:solidFill>
              </a:rPr>
              <a:t> </a:t>
            </a:r>
            <a:r>
              <a:rPr lang="en-US" b="1" dirty="0" err="1">
                <a:solidFill>
                  <a:srgbClr val="D8C23E"/>
                </a:solidFill>
              </a:rPr>
              <a:t>Veerapandian</a:t>
            </a:r>
            <a:endParaRPr lang="en-US" b="1" dirty="0">
              <a:solidFill>
                <a:srgbClr val="D8C23E"/>
              </a:solidFill>
            </a:endParaRPr>
          </a:p>
        </p:txBody>
      </p:sp>
    </p:spTree>
    <p:extLst>
      <p:ext uri="{BB962C8B-B14F-4D97-AF65-F5344CB8AC3E}">
        <p14:creationId xmlns:p14="http://schemas.microsoft.com/office/powerpoint/2010/main" val="36428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- 3</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2956870390"/>
              </p:ext>
            </p:extLst>
          </p:nvPr>
        </p:nvGraphicFramePr>
        <p:xfrm>
          <a:off x="266700" y="1116448"/>
          <a:ext cx="11324833" cy="5184882"/>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3015941909"/>
                    </a:ext>
                  </a:extLst>
                </a:gridCol>
                <a:gridCol w="999858">
                  <a:extLst>
                    <a:ext uri="{9D8B030D-6E8A-4147-A177-3AD203B41FA5}">
                      <a16:colId xmlns:a16="http://schemas.microsoft.com/office/drawing/2014/main" val="871257312"/>
                    </a:ext>
                  </a:extLst>
                </a:gridCol>
                <a:gridCol w="8520156">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514632">
                <a:tc>
                  <a:txBody>
                    <a:bodyPr/>
                    <a:lstStyle/>
                    <a:p>
                      <a:pPr algn="l" fontAlgn="b"/>
                      <a:r>
                        <a:rPr lang="en-US" sz="1100" b="1" u="none" strike="noStrike" dirty="0">
                          <a:solidFill>
                            <a:srgbClr val="D8C23E"/>
                          </a:solidFill>
                          <a:effectLst/>
                        </a:rPr>
                        <a:t>Serious Mental Illness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individuals with mental illness appear to have a higher propensity to be involved in potentially violent events that could lead to homicide, especially if interacting with other psychoactive substance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21416016"/>
                  </a:ext>
                </a:extLst>
              </a:tr>
              <a:tr h="381000">
                <a:tc>
                  <a:txBody>
                    <a:bodyPr/>
                    <a:lstStyle/>
                    <a:p>
                      <a:pPr algn="l" fontAlgn="b"/>
                      <a:r>
                        <a:rPr lang="en-US" sz="1100" b="1" u="none" strike="noStrike" dirty="0">
                          <a:solidFill>
                            <a:srgbClr val="D8C23E"/>
                          </a:solidFill>
                          <a:effectLst/>
                        </a:rPr>
                        <a:t>Unemployment rate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10731898"/>
                  </a:ext>
                </a:extLst>
              </a:tr>
              <a:tr h="514632">
                <a:tc>
                  <a:txBody>
                    <a:bodyPr/>
                    <a:lstStyle/>
                    <a:p>
                      <a:pPr algn="l" fontAlgn="b"/>
                      <a:r>
                        <a:rPr lang="en-US" sz="1100" b="1" u="none" strike="noStrike" dirty="0">
                          <a:solidFill>
                            <a:srgbClr val="D8C23E"/>
                          </a:solidFill>
                          <a:effectLst/>
                        </a:rPr>
                        <a:t>Big Cities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Cities may create greater returns to crime because criminals may have greater access to the wealthy and face a greater density of victims in urban areas.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r h="561975">
                <a:tc>
                  <a:txBody>
                    <a:bodyPr/>
                    <a:lstStyle/>
                    <a:p>
                      <a:pPr algn="l" fontAlgn="b"/>
                      <a:r>
                        <a:rPr lang="en-US" sz="1100" b="1" u="none" strike="noStrike" dirty="0">
                          <a:solidFill>
                            <a:srgbClr val="D8C23E"/>
                          </a:solidFill>
                          <a:effectLst/>
                        </a:rPr>
                        <a:t>Black </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per literature review, crime we expect that the proportion of African American population will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18976067"/>
                  </a:ext>
                </a:extLst>
              </a:tr>
              <a:tr h="506032">
                <a:tc>
                  <a:txBody>
                    <a:bodyPr/>
                    <a:lstStyle/>
                    <a:p>
                      <a:pPr algn="l" fontAlgn="b"/>
                      <a:r>
                        <a:rPr lang="en-US" sz="1100" b="1" u="none" strike="noStrike" dirty="0">
                          <a:solidFill>
                            <a:srgbClr val="D8C23E"/>
                          </a:solidFill>
                          <a:effectLst/>
                        </a:rPr>
                        <a:t>Hispanic</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there is a correlation between Hispanic origin and non-citizen status according to previous literature, we except a positive relation with homicide as well.</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96960678"/>
                  </a:ext>
                </a:extLst>
              </a:tr>
              <a:tr h="170156">
                <a:tc>
                  <a:txBody>
                    <a:bodyPr/>
                    <a:lstStyle/>
                    <a:p>
                      <a:pPr algn="l" fontAlgn="b"/>
                      <a:r>
                        <a:rPr lang="en-US" sz="1100" b="1" u="none" strike="noStrike" dirty="0">
                          <a:solidFill>
                            <a:srgbClr val="D8C23E"/>
                          </a:solidFill>
                          <a:effectLst/>
                        </a:rPr>
                        <a:t>Asian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2817730"/>
                  </a:ext>
                </a:extLst>
              </a:tr>
              <a:tr h="506032">
                <a:tc>
                  <a:txBody>
                    <a:bodyPr/>
                    <a:lstStyle/>
                    <a:p>
                      <a:pPr algn="l" fontAlgn="b"/>
                      <a:r>
                        <a:rPr lang="en-US" sz="1100" b="1" u="none" strike="noStrike" dirty="0">
                          <a:solidFill>
                            <a:srgbClr val="D8C23E"/>
                          </a:solidFill>
                          <a:effectLst/>
                        </a:rPr>
                        <a:t>Area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Area won't directly affect homicide, but it might affect other factors like population density which should have a positive correlation with homicide rates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24894516"/>
                  </a:ext>
                </a:extLst>
              </a:tr>
              <a:tr h="506032">
                <a:tc>
                  <a:txBody>
                    <a:bodyPr/>
                    <a:lstStyle/>
                    <a:p>
                      <a:pPr algn="l" fontAlgn="b"/>
                      <a:r>
                        <a:rPr lang="en-US" sz="1100" b="1" u="none" strike="noStrike">
                          <a:solidFill>
                            <a:srgbClr val="D8C23E"/>
                          </a:solidFill>
                          <a:effectLst/>
                        </a:rPr>
                        <a:t>Education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With education, we expect the population to have better opportunities for higher income and hence, a decrease in 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720557409"/>
                  </a:ext>
                </a:extLst>
              </a:tr>
              <a:tr h="506032">
                <a:tc>
                  <a:txBody>
                    <a:bodyPr/>
                    <a:lstStyle/>
                    <a:p>
                      <a:pPr algn="l" fontAlgn="b"/>
                      <a:r>
                        <a:rPr lang="en-US" sz="1100" b="1" u="none" strike="noStrike">
                          <a:solidFill>
                            <a:srgbClr val="D8C23E"/>
                          </a:solidFill>
                          <a:effectLst/>
                        </a:rPr>
                        <a:t>Non-Citizen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Non-citizen status doesn't permit legal jobs in most cases, it correlates directly with unemployment and hence should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996128209"/>
                  </a:ext>
                </a:extLst>
              </a:tr>
              <a:tr h="506032">
                <a:tc>
                  <a:txBody>
                    <a:bodyPr/>
                    <a:lstStyle/>
                    <a:p>
                      <a:pPr algn="l" fontAlgn="b"/>
                      <a:r>
                        <a:rPr lang="en-US" sz="1100" b="1" u="none" strike="noStrike">
                          <a:solidFill>
                            <a:srgbClr val="D8C23E"/>
                          </a:solidFill>
                          <a:effectLst/>
                        </a:rPr>
                        <a:t>Adults 19-25</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According to the </a:t>
                      </a:r>
                      <a:r>
                        <a:rPr lang="en-US" sz="1100" b="1" u="none" strike="noStrike" dirty="0" err="1">
                          <a:solidFill>
                            <a:srgbClr val="D8C23E"/>
                          </a:solidFill>
                          <a:effectLst/>
                        </a:rPr>
                        <a:t>Bereau</a:t>
                      </a:r>
                      <a:r>
                        <a:rPr lang="en-US" sz="1100" b="1" u="none" strike="noStrike" dirty="0">
                          <a:solidFill>
                            <a:srgbClr val="D8C23E"/>
                          </a:solidFill>
                          <a:effectLst/>
                        </a:rPr>
                        <a:t> of Justice Statistics, young adults are most vulnerable and perpetuators of violent crime including homicide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879237268"/>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4830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5122" name="Picture 2">
            <a:extLst>
              <a:ext uri="{FF2B5EF4-FFF2-40B4-BE49-F238E27FC236}">
                <a16:creationId xmlns:a16="http://schemas.microsoft.com/office/drawing/2014/main" id="{5CF04458-5578-4C06-8FDD-F53A6E8D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769" y="1892068"/>
            <a:ext cx="2323232" cy="1149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F39AED8-576F-47E4-9812-1E3FC02B0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80"/>
          <a:stretch/>
        </p:blipFill>
        <p:spPr bwMode="auto">
          <a:xfrm>
            <a:off x="7699162" y="1882542"/>
            <a:ext cx="1227210" cy="1168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5C925C-14EF-49F2-B9D3-4DACD3AA8F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554" y="4070947"/>
            <a:ext cx="2209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FA7A11B5-066B-49C9-B8EB-90E662CBDB2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05" b="92661" l="9483" r="88793">
                        <a14:foregroundMark x1="49569" y1="5963" x2="49569" y2="5963"/>
                        <a14:foregroundMark x1="89655" y1="38073" x2="89655" y2="38073"/>
                        <a14:foregroundMark x1="52155" y1="92661" x2="52155" y2="92661"/>
                        <a14:foregroundMark x1="10345" y1="53670" x2="10345" y2="53670"/>
                        <a14:foregroundMark x1="9483" y1="62385" x2="9483" y2="62385"/>
                        <a14:backgroundMark x1="91379" y1="43119" x2="91379" y2="43119"/>
                        <a14:backgroundMark x1="90948" y1="57798" x2="90948" y2="57798"/>
                        <a14:backgroundMark x1="91379" y1="52294" x2="91379" y2="52294"/>
                        <a14:backgroundMark x1="90948" y1="48165" x2="90948" y2="48165"/>
                      </a14:backgroundRemoval>
                    </a14:imgEffect>
                  </a14:imgLayer>
                </a14:imgProps>
              </a:ext>
              <a:ext uri="{28A0092B-C50C-407E-A947-70E740481C1C}">
                <a14:useLocalDpi xmlns:a14="http://schemas.microsoft.com/office/drawing/2010/main" val="0"/>
              </a:ext>
            </a:extLst>
          </a:blip>
          <a:srcRect/>
          <a:stretch>
            <a:fillRect/>
          </a:stretch>
        </p:blipFill>
        <p:spPr bwMode="auto">
          <a:xfrm>
            <a:off x="2699183" y="3753925"/>
            <a:ext cx="1909536" cy="1794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940C5D9-0081-43D9-B452-8D36000126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93" r="9977" b="-1"/>
          <a:stretch/>
        </p:blipFill>
        <p:spPr bwMode="auto">
          <a:xfrm>
            <a:off x="4878716" y="4065660"/>
            <a:ext cx="3816794"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99D079D-CF23-4DDF-B6B8-BD8D36B23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68" y="3759654"/>
            <a:ext cx="1788576" cy="1788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6D7518-9AE2-4495-9E6D-32171D24D4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771" y="1852453"/>
            <a:ext cx="33242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1A9E4-0B7C-4767-9917-7585A7F2EE6A}"/>
              </a:ext>
            </a:extLst>
          </p:cNvPr>
          <p:cNvPicPr>
            <a:picLocks noChangeAspect="1"/>
          </p:cNvPicPr>
          <p:nvPr/>
        </p:nvPicPr>
        <p:blipFill>
          <a:blip r:embed="rId13"/>
          <a:stretch>
            <a:fillRect/>
          </a:stretch>
        </p:blipFill>
        <p:spPr>
          <a:xfrm>
            <a:off x="694934" y="1962573"/>
            <a:ext cx="3520992" cy="1013422"/>
          </a:xfrm>
          <a:prstGeom prst="rect">
            <a:avLst/>
          </a:prstGeom>
        </p:spPr>
      </p:pic>
      <p:sp>
        <p:nvSpPr>
          <p:cNvPr id="33" name="TextBox 32">
            <a:extLst>
              <a:ext uri="{FF2B5EF4-FFF2-40B4-BE49-F238E27FC236}">
                <a16:creationId xmlns:a16="http://schemas.microsoft.com/office/drawing/2014/main" id="{D8C40A6B-5919-4B09-BBEE-6A52FFC1B560}"/>
              </a:ext>
            </a:extLst>
          </p:cNvPr>
          <p:cNvSpPr txBox="1"/>
          <p:nvPr/>
        </p:nvSpPr>
        <p:spPr>
          <a:xfrm>
            <a:off x="170918" y="512748"/>
            <a:ext cx="2634439"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Data Sourcing</a:t>
            </a:r>
          </a:p>
        </p:txBody>
      </p:sp>
    </p:spTree>
    <p:extLst>
      <p:ext uri="{BB962C8B-B14F-4D97-AF65-F5344CB8AC3E}">
        <p14:creationId xmlns:p14="http://schemas.microsoft.com/office/powerpoint/2010/main" val="55988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835A62C9-C948-499D-AA8F-573FAAF95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387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2C33E-6A0B-4F27-A2AF-93BF6CF17140}"/>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3018" r="4390" b="8375"/>
          <a:stretch/>
        </p:blipFill>
        <p:spPr>
          <a:xfrm>
            <a:off x="6738257" y="1936751"/>
            <a:ext cx="5375305" cy="2948300"/>
          </a:xfrm>
          <a:prstGeom prst="rect">
            <a:avLst/>
          </a:prstGeom>
        </p:spPr>
      </p:pic>
      <p:pic>
        <p:nvPicPr>
          <p:cNvPr id="10" name="Picture 9" descr="Chart, treemap chart&#10;&#10;Description automatically generated">
            <a:extLst>
              <a:ext uri="{FF2B5EF4-FFF2-40B4-BE49-F238E27FC236}">
                <a16:creationId xmlns:a16="http://schemas.microsoft.com/office/drawing/2014/main" id="{37372637-224B-4D62-A98E-8D878AEB5C6C}"/>
              </a:ext>
            </a:extLst>
          </p:cNvPr>
          <p:cNvPicPr>
            <a:picLocks noChangeAspect="1"/>
          </p:cNvPicPr>
          <p:nvPr/>
        </p:nvPicPr>
        <p:blipFill rotWithShape="1">
          <a:blip r:embed="rId6">
            <a:extLst>
              <a:ext uri="{28A0092B-C50C-407E-A947-70E740481C1C}">
                <a14:useLocalDpi xmlns:a14="http://schemas.microsoft.com/office/drawing/2010/main" val="0"/>
              </a:ext>
            </a:extLst>
          </a:blip>
          <a:srcRect l="17269" t="4939" r="15409" b="7225"/>
          <a:stretch/>
        </p:blipFill>
        <p:spPr>
          <a:xfrm>
            <a:off x="2743198" y="1936751"/>
            <a:ext cx="3993535" cy="2930877"/>
          </a:xfrm>
          <a:prstGeom prst="rect">
            <a:avLst/>
          </a:prstGeom>
        </p:spPr>
      </p:pic>
      <p:pic>
        <p:nvPicPr>
          <p:cNvPr id="12" name="Picture 11" descr="Chart, bar chart, funnel chart&#10;&#10;Description automatically generated">
            <a:extLst>
              <a:ext uri="{FF2B5EF4-FFF2-40B4-BE49-F238E27FC236}">
                <a16:creationId xmlns:a16="http://schemas.microsoft.com/office/drawing/2014/main" id="{F7081FDB-B98D-4DEA-B02B-AE63B9B3D78E}"/>
              </a:ext>
            </a:extLst>
          </p:cNvPr>
          <p:cNvPicPr>
            <a:picLocks noChangeAspect="1"/>
          </p:cNvPicPr>
          <p:nvPr/>
        </p:nvPicPr>
        <p:blipFill rotWithShape="1">
          <a:blip r:embed="rId7">
            <a:extLst>
              <a:ext uri="{28A0092B-C50C-407E-A947-70E740481C1C}">
                <a14:useLocalDpi xmlns:a14="http://schemas.microsoft.com/office/drawing/2010/main" val="0"/>
              </a:ext>
            </a:extLst>
          </a:blip>
          <a:srcRect t="523" b="11448"/>
          <a:stretch/>
        </p:blipFill>
        <p:spPr>
          <a:xfrm>
            <a:off x="120072" y="1936750"/>
            <a:ext cx="2621602" cy="2930878"/>
          </a:xfrm>
          <a:prstGeom prst="rect">
            <a:avLst/>
          </a:prstGeom>
        </p:spPr>
      </p:pic>
      <p:sp>
        <p:nvSpPr>
          <p:cNvPr id="15" name="TextBox 14">
            <a:extLst>
              <a:ext uri="{FF2B5EF4-FFF2-40B4-BE49-F238E27FC236}">
                <a16:creationId xmlns:a16="http://schemas.microsoft.com/office/drawing/2014/main" id="{DFC86EF7-BA2F-4D77-8D26-DC7BFE4D8C70}"/>
              </a:ext>
            </a:extLst>
          </p:cNvPr>
          <p:cNvSpPr txBox="1"/>
          <p:nvPr/>
        </p:nvSpPr>
        <p:spPr>
          <a:xfrm>
            <a:off x="170918" y="512748"/>
            <a:ext cx="590777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A problem for the US</a:t>
            </a:r>
          </a:p>
        </p:txBody>
      </p:sp>
    </p:spTree>
    <p:extLst>
      <p:ext uri="{BB962C8B-B14F-4D97-AF65-F5344CB8AC3E}">
        <p14:creationId xmlns:p14="http://schemas.microsoft.com/office/powerpoint/2010/main" val="122645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93AB97F7-B708-408E-B8ED-C2506C79AD3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005" t="1716" r="1185" b="1351"/>
          <a:stretch/>
        </p:blipFill>
        <p:spPr>
          <a:xfrm>
            <a:off x="279416" y="1711201"/>
            <a:ext cx="6459487" cy="3390593"/>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96215E6-EB14-434B-99B6-F20ED53FA1CB}"/>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l="6423" t="1649" r="3497" b="17388"/>
          <a:stretch/>
        </p:blipFill>
        <p:spPr>
          <a:xfrm>
            <a:off x="6811002" y="1711202"/>
            <a:ext cx="5056263" cy="3376575"/>
          </a:xfrm>
          <a:prstGeom prst="rect">
            <a:avLst/>
          </a:prstGeom>
        </p:spPr>
      </p:pic>
      <p:sp>
        <p:nvSpPr>
          <p:cNvPr id="11" name="TextBox 10">
            <a:extLst>
              <a:ext uri="{FF2B5EF4-FFF2-40B4-BE49-F238E27FC236}">
                <a16:creationId xmlns:a16="http://schemas.microsoft.com/office/drawing/2014/main" id="{505A611B-A3CB-44E9-AB93-44FCD4C0932A}"/>
              </a:ext>
            </a:extLst>
          </p:cNvPr>
          <p:cNvSpPr txBox="1"/>
          <p:nvPr/>
        </p:nvSpPr>
        <p:spPr>
          <a:xfrm>
            <a:off x="170918" y="512748"/>
            <a:ext cx="590777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A problem for the US</a:t>
            </a:r>
          </a:p>
        </p:txBody>
      </p:sp>
    </p:spTree>
    <p:extLst>
      <p:ext uri="{BB962C8B-B14F-4D97-AF65-F5344CB8AC3E}">
        <p14:creationId xmlns:p14="http://schemas.microsoft.com/office/powerpoint/2010/main" val="340323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sp>
        <p:nvSpPr>
          <p:cNvPr id="5" name="TextBox 4">
            <a:extLst>
              <a:ext uri="{FF2B5EF4-FFF2-40B4-BE49-F238E27FC236}">
                <a16:creationId xmlns:a16="http://schemas.microsoft.com/office/drawing/2014/main" id="{C545B90C-4278-4FB1-A6C4-81C8C201654B}"/>
              </a:ext>
            </a:extLst>
          </p:cNvPr>
          <p:cNvSpPr txBox="1"/>
          <p:nvPr/>
        </p:nvSpPr>
        <p:spPr>
          <a:xfrm>
            <a:off x="441532" y="1109530"/>
            <a:ext cx="127631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What?</a:t>
            </a:r>
          </a:p>
        </p:txBody>
      </p:sp>
      <p:sp>
        <p:nvSpPr>
          <p:cNvPr id="6" name="TextBox 5">
            <a:extLst>
              <a:ext uri="{FF2B5EF4-FFF2-40B4-BE49-F238E27FC236}">
                <a16:creationId xmlns:a16="http://schemas.microsoft.com/office/drawing/2014/main" id="{803E1381-908D-4F70-A6A8-600A5D5AF2E8}"/>
              </a:ext>
            </a:extLst>
          </p:cNvPr>
          <p:cNvSpPr txBox="1"/>
          <p:nvPr/>
        </p:nvSpPr>
        <p:spPr>
          <a:xfrm>
            <a:off x="441532" y="2919404"/>
            <a:ext cx="115127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Who?</a:t>
            </a:r>
          </a:p>
        </p:txBody>
      </p:sp>
      <p:sp>
        <p:nvSpPr>
          <p:cNvPr id="7" name="TextBox 6">
            <a:extLst>
              <a:ext uri="{FF2B5EF4-FFF2-40B4-BE49-F238E27FC236}">
                <a16:creationId xmlns:a16="http://schemas.microsoft.com/office/drawing/2014/main" id="{15A05A5B-2653-4033-B4F7-7463D60B0F50}"/>
              </a:ext>
            </a:extLst>
          </p:cNvPr>
          <p:cNvSpPr txBox="1"/>
          <p:nvPr/>
        </p:nvSpPr>
        <p:spPr>
          <a:xfrm>
            <a:off x="441532" y="4748618"/>
            <a:ext cx="1122423"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Why?</a:t>
            </a:r>
          </a:p>
        </p:txBody>
      </p:sp>
      <p:sp>
        <p:nvSpPr>
          <p:cNvPr id="8" name="TextBox 7">
            <a:extLst>
              <a:ext uri="{FF2B5EF4-FFF2-40B4-BE49-F238E27FC236}">
                <a16:creationId xmlns:a16="http://schemas.microsoft.com/office/drawing/2014/main" id="{FC3C4E52-891E-42CB-861D-7E963EBE4D48}"/>
              </a:ext>
            </a:extLst>
          </p:cNvPr>
          <p:cNvSpPr txBox="1"/>
          <p:nvPr/>
        </p:nvSpPr>
        <p:spPr>
          <a:xfrm>
            <a:off x="1618585" y="1492517"/>
            <a:ext cx="766588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Factors contributing to high homicide rate</a:t>
            </a:r>
          </a:p>
        </p:txBody>
      </p:sp>
      <p:sp>
        <p:nvSpPr>
          <p:cNvPr id="9" name="TextBox 8">
            <a:extLst>
              <a:ext uri="{FF2B5EF4-FFF2-40B4-BE49-F238E27FC236}">
                <a16:creationId xmlns:a16="http://schemas.microsoft.com/office/drawing/2014/main" id="{82DE111E-2A02-4DAC-8A01-FF6B36A9457A}"/>
              </a:ext>
            </a:extLst>
          </p:cNvPr>
          <p:cNvSpPr txBox="1"/>
          <p:nvPr/>
        </p:nvSpPr>
        <p:spPr>
          <a:xfrm>
            <a:off x="1618585" y="3317902"/>
            <a:ext cx="4810932"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State Legislative Members </a:t>
            </a:r>
          </a:p>
        </p:txBody>
      </p:sp>
      <p:sp>
        <p:nvSpPr>
          <p:cNvPr id="10" name="TextBox 9">
            <a:extLst>
              <a:ext uri="{FF2B5EF4-FFF2-40B4-BE49-F238E27FC236}">
                <a16:creationId xmlns:a16="http://schemas.microsoft.com/office/drawing/2014/main" id="{B964FADE-0CE7-4DE8-9A01-9B880AF87917}"/>
              </a:ext>
            </a:extLst>
          </p:cNvPr>
          <p:cNvSpPr txBox="1"/>
          <p:nvPr/>
        </p:nvSpPr>
        <p:spPr>
          <a:xfrm>
            <a:off x="1618585" y="5143287"/>
            <a:ext cx="3801425"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Every life is precious</a:t>
            </a:r>
          </a:p>
        </p:txBody>
      </p:sp>
    </p:spTree>
    <p:extLst>
      <p:ext uri="{BB962C8B-B14F-4D97-AF65-F5344CB8AC3E}">
        <p14:creationId xmlns:p14="http://schemas.microsoft.com/office/powerpoint/2010/main" val="1504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2327632852"/>
              </p:ext>
            </p:extLst>
          </p:nvPr>
        </p:nvGraphicFramePr>
        <p:xfrm>
          <a:off x="291758" y="1032470"/>
          <a:ext cx="11608484" cy="5307785"/>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Wolfgang Stroebe (2015), Firearm Availability and Violent Death: The Need for a Culture Change in Attitudes toward Guns</a:t>
                      </a:r>
                    </a:p>
                  </a:txBody>
                  <a:tcPr marL="2214" marR="2214" marT="2214" marB="0"/>
                </a:tc>
                <a:tc>
                  <a:txBody>
                    <a:bodyPr/>
                    <a:lstStyle/>
                    <a:p>
                      <a:pPr rtl="0" fontAlgn="ctr"/>
                      <a:r>
                        <a:rPr lang="en-US" sz="1400" kern="1200" dirty="0">
                          <a:solidFill>
                            <a:schemeClr val="tx1"/>
                          </a:solidFill>
                          <a:effectLst/>
                          <a:latin typeface="+mn-lt"/>
                          <a:ea typeface="+mn-ea"/>
                          <a:cs typeface="+mn-cs"/>
                        </a:rPr>
                        <a:t>increased gun availability:</a:t>
                      </a:r>
                    </a:p>
                    <a:p>
                      <a:pPr marL="285750" indent="-285750" rtl="0" fontAlgn="ctr">
                        <a:buFont typeface="Arial" panose="020B0604020202020204" pitchFamily="34" charset="0"/>
                        <a:buChar char="•"/>
                      </a:pPr>
                      <a:r>
                        <a:rPr lang="en-US" sz="1400" b="0" i="0" kern="1200" dirty="0">
                          <a:solidFill>
                            <a:schemeClr val="tx1"/>
                          </a:solidFill>
                          <a:effectLst/>
                          <a:latin typeface="+mn-lt"/>
                          <a:ea typeface="+mn-ea"/>
                          <a:cs typeface="+mn-cs"/>
                        </a:rPr>
                        <a:t>increases </a:t>
                      </a:r>
                      <a:r>
                        <a:rPr lang="en-US" sz="1400" b="0" i="1" u="sng" kern="1200" dirty="0">
                          <a:solidFill>
                            <a:schemeClr val="tx1"/>
                          </a:solidFill>
                          <a:effectLst/>
                          <a:latin typeface="+mn-lt"/>
                          <a:ea typeface="+mn-ea"/>
                          <a:cs typeface="+mn-cs"/>
                        </a:rPr>
                        <a:t>probability of intention </a:t>
                      </a:r>
                      <a:r>
                        <a:rPr lang="en-US" sz="1400" b="0" i="0" kern="1200" dirty="0">
                          <a:solidFill>
                            <a:schemeClr val="tx1"/>
                          </a:solidFill>
                          <a:effectLst/>
                          <a:latin typeface="+mn-lt"/>
                          <a:ea typeface="+mn-ea"/>
                          <a:cs typeface="+mn-cs"/>
                        </a:rPr>
                        <a:t>of homicidal intent</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Increase </a:t>
                      </a:r>
                      <a:r>
                        <a:rPr lang="en-US" sz="1400" b="0" i="1" u="sng" kern="1200" dirty="0">
                          <a:solidFill>
                            <a:schemeClr val="tx1"/>
                          </a:solidFill>
                          <a:effectLst/>
                          <a:latin typeface="+mn-lt"/>
                          <a:ea typeface="+mn-ea"/>
                          <a:cs typeface="+mn-cs"/>
                        </a:rPr>
                        <a:t>probability of execution </a:t>
                      </a:r>
                      <a:r>
                        <a:rPr lang="en-US" sz="1400" b="0" i="0" kern="1200" dirty="0">
                          <a:solidFill>
                            <a:schemeClr val="tx1"/>
                          </a:solidFill>
                          <a:effectLst/>
                          <a:latin typeface="+mn-lt"/>
                          <a:ea typeface="+mn-ea"/>
                          <a:cs typeface="+mn-cs"/>
                        </a:rPr>
                        <a:t>of homicidal intent: If guns were not available, the same distribution of homicidal intentions </a:t>
                      </a:r>
                      <a:r>
                        <a:rPr lang="en-US" sz="1400" kern="1200" dirty="0">
                          <a:solidFill>
                            <a:schemeClr val="tx1"/>
                          </a:solidFill>
                          <a:effectLst/>
                          <a:latin typeface="+mn-lt"/>
                          <a:ea typeface="+mn-ea"/>
                          <a:cs typeface="+mn-cs"/>
                        </a:rPr>
                        <a:t>would result in considerably fewer homicides</a:t>
                      </a:r>
                      <a:endParaRPr lang="en-US" sz="1400" b="0" i="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A federal registration system for all firearms:</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help law enforcement keeps guns away from those prohibited from possessing them</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reduce illegal firearm sales and transfers</a:t>
                      </a:r>
                    </a:p>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Public health campaign emphasizing that gun ownership poses a risk to the owner as well as their family</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Shane Darke (2009), The toxicology of homicide offenders and victims: A review</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links between substance use and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1" u="sng" kern="1200" dirty="0">
                          <a:solidFill>
                            <a:schemeClr val="tx1"/>
                          </a:solidFill>
                          <a:effectLst/>
                          <a:latin typeface="+mn-lt"/>
                          <a:ea typeface="+mn-ea"/>
                          <a:cs typeface="+mn-cs"/>
                        </a:rPr>
                        <a:t>Proximal</a:t>
                      </a:r>
                      <a:r>
                        <a:rPr lang="en-US" sz="1400" kern="1200" dirty="0">
                          <a:solidFill>
                            <a:schemeClr val="tx1"/>
                          </a:solidFill>
                          <a:effectLst/>
                          <a:latin typeface="+mn-lt"/>
                          <a:ea typeface="+mn-ea"/>
                          <a:cs typeface="+mn-cs"/>
                        </a:rPr>
                        <a:t>: the direct psychopharmacological effects of a substance leads to propensity of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i="1" u="sng" kern="1200" dirty="0">
                          <a:solidFill>
                            <a:schemeClr val="tx1"/>
                          </a:solidFill>
                          <a:effectLst/>
                          <a:latin typeface="+mn-lt"/>
                          <a:ea typeface="+mn-ea"/>
                          <a:cs typeface="+mn-cs"/>
                        </a:rPr>
                        <a:t>Distant(lifestyle related):</a:t>
                      </a:r>
                      <a:r>
                        <a:rPr lang="en-US" sz="1400" i="1" u="none"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 (</a:t>
                      </a:r>
                      <a:r>
                        <a:rPr lang="en-US" sz="1400" kern="1200" dirty="0" err="1">
                          <a:solidFill>
                            <a:schemeClr val="tx1"/>
                          </a:solidFill>
                          <a:effectLst/>
                          <a:latin typeface="+mn-lt"/>
                          <a:ea typeface="+mn-ea"/>
                          <a:cs typeface="+mn-cs"/>
                        </a:rPr>
                        <a:t>i</a:t>
                      </a:r>
                      <a:r>
                        <a:rPr lang="en-US" sz="1400" kern="1200" dirty="0">
                          <a:solidFill>
                            <a:schemeClr val="tx1"/>
                          </a:solidFill>
                          <a:effectLst/>
                          <a:latin typeface="+mn-lt"/>
                          <a:ea typeface="+mn-ea"/>
                          <a:cs typeface="+mn-cs"/>
                        </a:rPr>
                        <a:t>) ‘economic compulsive’ violence &amp; (ii) ‘systemic’ violence that results from the dynamics of drug markets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Stable, prolonged treatment is associated with substantial reductions in drug use, crime and mortality. The individual is thus removed from the distal risk surrounding the drug market, as well as the proximal effects of substances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limit the </a:t>
                      </a:r>
                      <a:r>
                        <a:rPr lang="en-US" sz="1400" kern="1200" dirty="0">
                          <a:solidFill>
                            <a:schemeClr val="tx1"/>
                          </a:solidFill>
                          <a:effectLst/>
                          <a:latin typeface="+mn-lt"/>
                          <a:ea typeface="+mn-ea"/>
                          <a:cs typeface="+mn-cs"/>
                        </a:rPr>
                        <a:t>availability of firearms to psychostimulant users involved in drug markets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00657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2342257457"/>
              </p:ext>
            </p:extLst>
          </p:nvPr>
        </p:nvGraphicFramePr>
        <p:xfrm>
          <a:off x="291758" y="1032470"/>
          <a:ext cx="11608484" cy="5000838"/>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rtl="0" fontAlgn="ctr"/>
                      <a:endParaRPr lang="en-US" sz="1400" b="0" i="0" kern="1200" dirty="0">
                        <a:solidFill>
                          <a:schemeClr val="tx1"/>
                        </a:solidFill>
                        <a:effectLst/>
                        <a:latin typeface="+mn-lt"/>
                        <a:ea typeface="+mn-ea"/>
                        <a:cs typeface="+mn-cs"/>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282041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2956391469"/>
              </p:ext>
            </p:extLst>
          </p:nvPr>
        </p:nvGraphicFramePr>
        <p:xfrm>
          <a:off x="245905" y="1165633"/>
          <a:ext cx="11324833" cy="52764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1033622465"/>
                    </a:ext>
                  </a:extLst>
                </a:gridCol>
                <a:gridCol w="999858">
                  <a:extLst>
                    <a:ext uri="{9D8B030D-6E8A-4147-A177-3AD203B41FA5}">
                      <a16:colId xmlns:a16="http://schemas.microsoft.com/office/drawing/2014/main" val="2366473854"/>
                    </a:ext>
                  </a:extLst>
                </a:gridCol>
                <a:gridCol w="8520156">
                  <a:extLst>
                    <a:ext uri="{9D8B030D-6E8A-4147-A177-3AD203B41FA5}">
                      <a16:colId xmlns:a16="http://schemas.microsoft.com/office/drawing/2014/main" val="1555872314"/>
                    </a:ext>
                  </a:extLst>
                </a:gridCol>
              </a:tblGrid>
              <a:tr h="539342">
                <a:tc>
                  <a:txBody>
                    <a:bodyPr/>
                    <a:lstStyle/>
                    <a:p>
                      <a:pPr algn="l" fontAlgn="b"/>
                      <a:r>
                        <a:rPr lang="en-US" sz="2000" b="1" u="none" strike="noStrike" dirty="0">
                          <a:solidFill>
                            <a:srgbClr val="D8C23E"/>
                          </a:solidFill>
                          <a:effectLst/>
                        </a:rPr>
                        <a:t>Name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170156">
                <a:tc>
                  <a:txBody>
                    <a:bodyPr/>
                    <a:lstStyle/>
                    <a:p>
                      <a:pPr algn="l" fontAlgn="b"/>
                      <a:r>
                        <a:rPr lang="en-US" sz="1100" b="1" u="none" strike="noStrike" dirty="0" err="1">
                          <a:solidFill>
                            <a:srgbClr val="D8C23E"/>
                          </a:solidFill>
                          <a:effectLst/>
                        </a:rPr>
                        <a:t>NumHomicides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Dependent Variable (DV)</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338094">
                <a:tc>
                  <a:txBody>
                    <a:bodyPr/>
                    <a:lstStyle/>
                    <a:p>
                      <a:pPr algn="l" fontAlgn="b"/>
                      <a:r>
                        <a:rPr lang="en-US" sz="1100" b="1" u="none" strike="noStrike" dirty="0" err="1">
                          <a:solidFill>
                            <a:srgbClr val="D8C23E"/>
                          </a:solidFill>
                          <a:effectLst/>
                        </a:rPr>
                        <a:t>AnyOtherWeapon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713264282"/>
                  </a:ext>
                </a:extLst>
              </a:tr>
              <a:tr h="170156">
                <a:tc>
                  <a:txBody>
                    <a:bodyPr/>
                    <a:lstStyle/>
                    <a:p>
                      <a:pPr algn="l" fontAlgn="b"/>
                      <a:r>
                        <a:rPr lang="en-US" sz="1100" b="1" u="none" strike="noStrike" dirty="0" err="1">
                          <a:solidFill>
                            <a:srgbClr val="D8C23E"/>
                          </a:solidFill>
                          <a:effectLst/>
                        </a:rPr>
                        <a:t>DestructiveDevice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15982011"/>
                  </a:ext>
                </a:extLst>
              </a:tr>
              <a:tr h="338094">
                <a:tc>
                  <a:txBody>
                    <a:bodyPr/>
                    <a:lstStyle/>
                    <a:p>
                      <a:pPr algn="l" fontAlgn="b"/>
                      <a:r>
                        <a:rPr lang="en-US" sz="1100" b="1" u="none" strike="noStrike" dirty="0">
                          <a:solidFill>
                            <a:srgbClr val="D8C23E"/>
                          </a:solidFill>
                          <a:effectLst/>
                        </a:rPr>
                        <a:t>Machinegun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012126"/>
                  </a:ext>
                </a:extLst>
              </a:tr>
              <a:tr h="170156">
                <a:tc>
                  <a:txBody>
                    <a:bodyPr/>
                    <a:lstStyle/>
                    <a:p>
                      <a:pPr algn="l" fontAlgn="b"/>
                      <a:r>
                        <a:rPr lang="en-US" sz="1100" b="1" u="none" strike="noStrike" dirty="0">
                          <a:solidFill>
                            <a:srgbClr val="D8C23E"/>
                          </a:solidFill>
                          <a:effectLst/>
                        </a:rPr>
                        <a:t>Silencer</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36060448"/>
                  </a:ext>
                </a:extLst>
              </a:tr>
              <a:tr h="338094">
                <a:tc>
                  <a:txBody>
                    <a:bodyPr/>
                    <a:lstStyle/>
                    <a:p>
                      <a:pPr algn="l" fontAlgn="b"/>
                      <a:r>
                        <a:rPr lang="en-US" sz="1100" b="1" u="none" strike="noStrike">
                          <a:solidFill>
                            <a:srgbClr val="D8C23E"/>
                          </a:solidFill>
                          <a:effectLst/>
                        </a:rPr>
                        <a:t>ShortBarreledRifle</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14307500"/>
                  </a:ext>
                </a:extLst>
              </a:tr>
              <a:tr h="338094">
                <a:tc>
                  <a:txBody>
                    <a:bodyPr/>
                    <a:lstStyle/>
                    <a:p>
                      <a:pPr algn="l" fontAlgn="b"/>
                      <a:r>
                        <a:rPr lang="en-US" sz="1100" b="1" u="none" strike="noStrike">
                          <a:solidFill>
                            <a:srgbClr val="D8C23E"/>
                          </a:solidFill>
                          <a:effectLst/>
                        </a:rPr>
                        <a:t>ShortBarreledShotgun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601022005"/>
                  </a:ext>
                </a:extLst>
              </a:tr>
              <a:tr h="338094">
                <a:tc>
                  <a:txBody>
                    <a:bodyPr/>
                    <a:lstStyle/>
                    <a:p>
                      <a:pPr algn="l" fontAlgn="b"/>
                      <a:r>
                        <a:rPr lang="en-US" sz="1100" b="1" u="none" strike="noStrike">
                          <a:solidFill>
                            <a:srgbClr val="D8C23E"/>
                          </a:solidFill>
                          <a:effectLst/>
                        </a:rPr>
                        <a:t>TotalWeapons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in overall weapons facilitates by making tools for the act more available</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32910342"/>
                  </a:ext>
                </a:extLst>
              </a:tr>
              <a:tr h="506032">
                <a:tc>
                  <a:txBody>
                    <a:bodyPr/>
                    <a:lstStyle/>
                    <a:p>
                      <a:pPr algn="l" fontAlgn="b"/>
                      <a:r>
                        <a:rPr lang="en-US" sz="1100" b="1" u="none" strike="noStrike">
                          <a:solidFill>
                            <a:srgbClr val="D8C23E"/>
                          </a:solidFill>
                          <a:effectLst/>
                        </a:rPr>
                        <a:t>NumDrugUsers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Psychoactive drugs in particular appear to show in significant amounts in homicidal events. Long-term treated patients also appear to be less likely to re-commit violent crimes.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616876351"/>
                  </a:ext>
                </a:extLst>
              </a:tr>
              <a:tr h="506032">
                <a:tc>
                  <a:txBody>
                    <a:bodyPr/>
                    <a:lstStyle/>
                    <a:p>
                      <a:pPr algn="l" fontAlgn="b"/>
                      <a:r>
                        <a:rPr lang="en-US" sz="1100" b="1" u="none" strike="noStrike">
                          <a:solidFill>
                            <a:srgbClr val="D8C23E"/>
                          </a:solidFill>
                          <a:effectLst/>
                        </a:rPr>
                        <a:t>NumAlcoholUsers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There is a high prevelance of alcohol usage in homicides. It has been shown that the rates of alcohols sales in some manner seem to correlate with the number of homicides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506032">
                <a:tc>
                  <a:txBody>
                    <a:bodyPr/>
                    <a:lstStyle/>
                    <a:p>
                      <a:pPr algn="l" fontAlgn="b"/>
                      <a:r>
                        <a:rPr lang="en-US" sz="1100" b="1" u="none" strike="noStrike">
                          <a:solidFill>
                            <a:srgbClr val="D8C23E"/>
                          </a:solidFill>
                          <a:effectLst/>
                        </a:rPr>
                        <a:t>LawEnforcementOfficers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precense in law enforcement may act as deterant from potential criminal activity (with a diminishing effect due to saturation)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516377788"/>
                  </a:ext>
                </a:extLst>
              </a:tr>
              <a:tr h="170156">
                <a:tc>
                  <a:txBody>
                    <a:bodyPr/>
                    <a:lstStyle/>
                    <a:p>
                      <a:pPr algn="l" fontAlgn="b"/>
                      <a:r>
                        <a:rPr lang="en-US" sz="1100" b="1" u="none" strike="noStrike">
                          <a:solidFill>
                            <a:srgbClr val="D8C23E"/>
                          </a:solidFill>
                          <a:effectLst/>
                        </a:rPr>
                        <a:t>LawEnforcementCivilians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62656361"/>
                  </a:ext>
                </a:extLst>
              </a:tr>
              <a:tr h="170156">
                <a:tc>
                  <a:txBody>
                    <a:bodyPr/>
                    <a:lstStyle/>
                    <a:p>
                      <a:pPr algn="l" fontAlgn="b"/>
                      <a:r>
                        <a:rPr lang="en-US" sz="1100" b="1" u="none" strike="noStrike">
                          <a:solidFill>
                            <a:srgbClr val="D8C23E"/>
                          </a:solidFill>
                          <a:effectLst/>
                        </a:rPr>
                        <a:t>TotalLawEnforcementEmployees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3196460"/>
                  </a:ext>
                </a:extLst>
              </a:tr>
              <a:tr h="170156">
                <a:tc>
                  <a:txBody>
                    <a:bodyPr/>
                    <a:lstStyle/>
                    <a:p>
                      <a:pPr algn="l" fontAlgn="b"/>
                      <a:r>
                        <a:rPr lang="en-US" sz="1100" b="1" u="none" strike="noStrike">
                          <a:solidFill>
                            <a:srgbClr val="D8C23E"/>
                          </a:solidFill>
                          <a:effectLst/>
                        </a:rPr>
                        <a:t>Population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11325178"/>
                  </a:ext>
                </a:extLst>
              </a:tr>
              <a:tr h="170156">
                <a:tc>
                  <a:txBody>
                    <a:bodyPr/>
                    <a:lstStyle/>
                    <a:p>
                      <a:pPr algn="l" fontAlgn="b"/>
                      <a:r>
                        <a:rPr lang="en-US" sz="1100" b="1" u="none" strike="noStrike">
                          <a:solidFill>
                            <a:srgbClr val="D8C23E"/>
                          </a:solidFill>
                          <a:effectLst/>
                        </a:rPr>
                        <a:t>RealGDPperCapita</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72233739"/>
                  </a:ext>
                </a:extLst>
              </a:tr>
              <a:tr h="170156">
                <a:tc>
                  <a:txBody>
                    <a:bodyPr/>
                    <a:lstStyle/>
                    <a:p>
                      <a:pPr algn="l" fontAlgn="b"/>
                      <a:r>
                        <a:rPr lang="en-US" sz="1100" b="1" u="none" strike="noStrike">
                          <a:solidFill>
                            <a:srgbClr val="D8C23E"/>
                          </a:solidFill>
                          <a:effectLst/>
                        </a:rPr>
                        <a:t>Gini Index</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422791143"/>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4110228"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- 1</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44393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graphicFrame>
        <p:nvGraphicFramePr>
          <p:cNvPr id="2" name="Table 1">
            <a:extLst>
              <a:ext uri="{FF2B5EF4-FFF2-40B4-BE49-F238E27FC236}">
                <a16:creationId xmlns:a16="http://schemas.microsoft.com/office/drawing/2014/main" id="{9B08357E-C9B0-4F81-B2C8-682CA3FEF93E}"/>
              </a:ext>
            </a:extLst>
          </p:cNvPr>
          <p:cNvGraphicFramePr>
            <a:graphicFrameLocks noGrp="1"/>
          </p:cNvGraphicFramePr>
          <p:nvPr>
            <p:extLst>
              <p:ext uri="{D42A27DB-BD31-4B8C-83A1-F6EECF244321}">
                <p14:modId xmlns:p14="http://schemas.microsoft.com/office/powerpoint/2010/main" val="1262953120"/>
              </p:ext>
            </p:extLst>
          </p:nvPr>
        </p:nvGraphicFramePr>
        <p:xfrm>
          <a:off x="252608" y="1159079"/>
          <a:ext cx="11324833" cy="52769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419735310"/>
                    </a:ext>
                  </a:extLst>
                </a:gridCol>
                <a:gridCol w="999858">
                  <a:extLst>
                    <a:ext uri="{9D8B030D-6E8A-4147-A177-3AD203B41FA5}">
                      <a16:colId xmlns:a16="http://schemas.microsoft.com/office/drawing/2014/main" val="3477709020"/>
                    </a:ext>
                  </a:extLst>
                </a:gridCol>
                <a:gridCol w="8520156">
                  <a:extLst>
                    <a:ext uri="{9D8B030D-6E8A-4147-A177-3AD203B41FA5}">
                      <a16:colId xmlns:a16="http://schemas.microsoft.com/office/drawing/2014/main" val="300532104"/>
                    </a:ext>
                  </a:extLst>
                </a:gridCol>
              </a:tblGrid>
              <a:tr h="545896">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4059298559"/>
                  </a:ext>
                </a:extLst>
              </a:tr>
              <a:tr h="338094">
                <a:tc>
                  <a:txBody>
                    <a:bodyPr/>
                    <a:lstStyle/>
                    <a:p>
                      <a:pPr algn="l" fontAlgn="b"/>
                      <a:r>
                        <a:rPr lang="en-US" sz="1100" b="1" u="none" strike="noStrike" dirty="0">
                          <a:solidFill>
                            <a:srgbClr val="D8C23E"/>
                          </a:solidFill>
                          <a:effectLst/>
                        </a:rPr>
                        <a:t>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(Potential Additional DV - already includes homicides, partiality)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038893878"/>
                  </a:ext>
                </a:extLst>
              </a:tr>
              <a:tr h="338094">
                <a:tc>
                  <a:txBody>
                    <a:bodyPr/>
                    <a:lstStyle/>
                    <a:p>
                      <a:pPr algn="l" fontAlgn="b"/>
                      <a:r>
                        <a:rPr lang="en-US" sz="1100" b="1" u="none" strike="noStrike" dirty="0">
                          <a:solidFill>
                            <a:srgbClr val="D8C23E"/>
                          </a:solidFill>
                          <a:effectLst/>
                        </a:rPr>
                        <a:t>Property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levels of crime in an area may make it more permisible for more violent crime (broken windows theory)</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185400761"/>
                  </a:ext>
                </a:extLst>
              </a:tr>
              <a:tr h="673970">
                <a:tc>
                  <a:txBody>
                    <a:bodyPr/>
                    <a:lstStyle/>
                    <a:p>
                      <a:pPr algn="l" fontAlgn="b"/>
                      <a:r>
                        <a:rPr lang="en-US" sz="1100" b="1" u="none" strike="noStrike" dirty="0">
                          <a:solidFill>
                            <a:srgbClr val="D8C23E"/>
                          </a:solidFill>
                          <a:effectLst/>
                        </a:rPr>
                        <a:t>Universal Background checks for all firearms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firearms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88553127"/>
                  </a:ext>
                </a:extLst>
              </a:tr>
              <a:tr h="673970">
                <a:tc>
                  <a:txBody>
                    <a:bodyPr/>
                    <a:lstStyle/>
                    <a:p>
                      <a:pPr algn="l" fontAlgn="b"/>
                      <a:r>
                        <a:rPr lang="en-US" sz="1100" b="1" u="none" strike="noStrike">
                          <a:solidFill>
                            <a:srgbClr val="D8C23E"/>
                          </a:solidFill>
                          <a:effectLst/>
                        </a:rPr>
                        <a:t>Universal background checks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handguns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27380723"/>
                  </a:ext>
                </a:extLst>
              </a:tr>
              <a:tr h="338094">
                <a:tc>
                  <a:txBody>
                    <a:bodyPr/>
                    <a:lstStyle/>
                    <a:p>
                      <a:pPr algn="l" fontAlgn="b"/>
                      <a:r>
                        <a:rPr lang="en-US" sz="1100" b="1" u="none" strike="noStrike">
                          <a:solidFill>
                            <a:srgbClr val="D8C23E"/>
                          </a:solidFill>
                          <a:effectLst/>
                        </a:rPr>
                        <a:t>Waiting Period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firearms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01127746"/>
                  </a:ext>
                </a:extLst>
              </a:tr>
              <a:tr h="338094">
                <a:tc>
                  <a:txBody>
                    <a:bodyPr/>
                    <a:lstStyle/>
                    <a:p>
                      <a:pPr algn="l" fontAlgn="b"/>
                      <a:r>
                        <a:rPr lang="en-US" sz="1100" b="1" u="none" strike="noStrike">
                          <a:solidFill>
                            <a:srgbClr val="D8C23E"/>
                          </a:solidFill>
                          <a:effectLst/>
                        </a:rPr>
                        <a:t>Waiting period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handguns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94137087"/>
                  </a:ext>
                </a:extLst>
              </a:tr>
              <a:tr h="170156">
                <a:tc>
                  <a:txBody>
                    <a:bodyPr/>
                    <a:lstStyle/>
                    <a:p>
                      <a:pPr algn="l" fontAlgn="b"/>
                      <a:r>
                        <a:rPr lang="en-US" sz="1100" b="1" u="none" strike="noStrike">
                          <a:solidFill>
                            <a:srgbClr val="D8C23E"/>
                          </a:solidFill>
                          <a:effectLst/>
                        </a:rPr>
                        <a:t>Permit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78986560"/>
                  </a:ext>
                </a:extLst>
              </a:tr>
              <a:tr h="170156">
                <a:tc>
                  <a:txBody>
                    <a:bodyPr/>
                    <a:lstStyle/>
                    <a:p>
                      <a:pPr algn="l" fontAlgn="b"/>
                      <a:r>
                        <a:rPr lang="en-US" sz="1100" b="1" u="none" strike="noStrike">
                          <a:solidFill>
                            <a:srgbClr val="D8C23E"/>
                          </a:solidFill>
                          <a:effectLst/>
                        </a:rPr>
                        <a:t>Permit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557366336"/>
                  </a:ext>
                </a:extLst>
              </a:tr>
              <a:tr h="338094">
                <a:tc>
                  <a:txBody>
                    <a:bodyPr/>
                    <a:lstStyle/>
                    <a:p>
                      <a:pPr algn="l" fontAlgn="b"/>
                      <a:r>
                        <a:rPr lang="en-US" sz="1100" b="1" u="none" strike="noStrike">
                          <a:solidFill>
                            <a:srgbClr val="D8C23E"/>
                          </a:solidFill>
                          <a:effectLst/>
                        </a:rPr>
                        <a:t>Permit for carrying concealed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331233801"/>
                  </a:ext>
                </a:extLst>
              </a:tr>
              <a:tr h="170156">
                <a:tc>
                  <a:txBody>
                    <a:bodyPr/>
                    <a:lstStyle/>
                    <a:p>
                      <a:pPr algn="l" fontAlgn="b"/>
                      <a:r>
                        <a:rPr lang="en-US" sz="1100" b="1" u="none" strike="noStrike">
                          <a:solidFill>
                            <a:srgbClr val="D8C23E"/>
                          </a:solidFill>
                          <a:effectLst/>
                        </a:rPr>
                        <a:t>Ban on assault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52213803"/>
                  </a:ext>
                </a:extLst>
              </a:tr>
              <a:tr h="338094">
                <a:tc>
                  <a:txBody>
                    <a:bodyPr/>
                    <a:lstStyle/>
                    <a:p>
                      <a:pPr algn="l" fontAlgn="b"/>
                      <a:r>
                        <a:rPr lang="en-US" sz="1100" b="1" u="none" strike="noStrike">
                          <a:solidFill>
                            <a:srgbClr val="D8C23E"/>
                          </a:solidFill>
                          <a:effectLst/>
                        </a:rPr>
                        <a:t>Background check in gunshows -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73458656"/>
                  </a:ext>
                </a:extLst>
              </a:tr>
              <a:tr h="338094">
                <a:tc>
                  <a:txBody>
                    <a:bodyPr/>
                    <a:lstStyle/>
                    <a:p>
                      <a:pPr algn="l" fontAlgn="b"/>
                      <a:r>
                        <a:rPr lang="en-US" sz="1100" b="1" u="none" strike="noStrike">
                          <a:solidFill>
                            <a:srgbClr val="D8C23E"/>
                          </a:solidFill>
                          <a:effectLst/>
                        </a:rPr>
                        <a:t>Background checks in gunshows -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3777106"/>
                  </a:ext>
                </a:extLst>
              </a:tr>
              <a:tr h="506032">
                <a:tc>
                  <a:txBody>
                    <a:bodyPr/>
                    <a:lstStyle/>
                    <a:p>
                      <a:pPr algn="l" fontAlgn="b"/>
                      <a:r>
                        <a:rPr lang="en-US" sz="1100" b="1" u="none" strike="noStrike">
                          <a:solidFill>
                            <a:srgbClr val="D8C23E"/>
                          </a:solidFill>
                          <a:effectLst/>
                        </a:rPr>
                        <a:t>SubAbuseInpatientCareBeds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the number of treatment beds increases per state we can expect a decrease in alcohol or drug abuse which may lead to a decrease in homicides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233654647"/>
                  </a:ext>
                </a:extLst>
              </a:tr>
            </a:tbl>
          </a:graphicData>
        </a:graphic>
      </p:graphicFrame>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- 2</a:t>
            </a:r>
          </a:p>
        </p:txBody>
      </p:sp>
    </p:spTree>
    <p:extLst>
      <p:ext uri="{BB962C8B-B14F-4D97-AF65-F5344CB8AC3E}">
        <p14:creationId xmlns:p14="http://schemas.microsoft.com/office/powerpoint/2010/main" val="2437071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TotalTime>
  <Words>1006</Words>
  <Application>Microsoft Macintosh PowerPoint</Application>
  <PresentationFormat>Widescreen</PresentationFormat>
  <Paragraphs>153</Paragraphs>
  <Slides>11</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Muniem, Hammad</dc:creator>
  <cp:lastModifiedBy>Jesid Acosta</cp:lastModifiedBy>
  <cp:revision>17</cp:revision>
  <dcterms:created xsi:type="dcterms:W3CDTF">2021-03-06T07:48:55Z</dcterms:created>
  <dcterms:modified xsi:type="dcterms:W3CDTF">2021-03-08T02:42:58Z</dcterms:modified>
</cp:coreProperties>
</file>